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16" r:id="rId2"/>
  </p:sldMasterIdLst>
  <p:notesMasterIdLst>
    <p:notesMasterId r:id="rId36"/>
  </p:notesMasterIdLst>
  <p:sldIdLst>
    <p:sldId id="288" r:id="rId3"/>
    <p:sldId id="269" r:id="rId4"/>
    <p:sldId id="270" r:id="rId5"/>
    <p:sldId id="271" r:id="rId6"/>
    <p:sldId id="304" r:id="rId7"/>
    <p:sldId id="272" r:id="rId8"/>
    <p:sldId id="273" r:id="rId9"/>
    <p:sldId id="275" r:id="rId10"/>
    <p:sldId id="276" r:id="rId11"/>
    <p:sldId id="277" r:id="rId12"/>
    <p:sldId id="302" r:id="rId13"/>
    <p:sldId id="292" r:id="rId14"/>
    <p:sldId id="293" r:id="rId15"/>
    <p:sldId id="295" r:id="rId16"/>
    <p:sldId id="294" r:id="rId17"/>
    <p:sldId id="278" r:id="rId18"/>
    <p:sldId id="279" r:id="rId19"/>
    <p:sldId id="280" r:id="rId20"/>
    <p:sldId id="305" r:id="rId21"/>
    <p:sldId id="306" r:id="rId22"/>
    <p:sldId id="307" r:id="rId23"/>
    <p:sldId id="299" r:id="rId24"/>
    <p:sldId id="301" r:id="rId25"/>
    <p:sldId id="297" r:id="rId26"/>
    <p:sldId id="298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303" r:id="rId3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7" autoAdjust="0"/>
    <p:restoredTop sz="94660"/>
  </p:normalViewPr>
  <p:slideViewPr>
    <p:cSldViewPr>
      <p:cViewPr varScale="1">
        <p:scale>
          <a:sx n="51" d="100"/>
          <a:sy n="51" d="100"/>
        </p:scale>
        <p:origin x="-26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A6851-D6B3-4ABC-8C4A-227FBEBC80D8}" type="datetimeFigureOut">
              <a:rPr lang="en-US" smtClean="0"/>
              <a:pPr/>
              <a:t>5/28/2010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1D01-92E8-4181-9181-64BB3021AFB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feasibility study is an evaluation of a proposal designed to determine the difficulty in carrying out a designated task.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81D01-92E8-4181-9181-64BB3021AFB2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above attachments are an example of what appears to be subtle muscle </a:t>
            </a:r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edema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You have to put them side by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side. Then look at the left trapezius (on your right as you are facing the image). On the T1 you see the anatomy of the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 best on each side, and each is similar in </a:t>
            </a:r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hypointensity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On the STIR, the left muscle is subtly more</a:t>
            </a:r>
          </a:p>
          <a:p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hyperintense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to the right one (I windowed it kind of funky to try and show the </a:t>
            </a:r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edema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little better).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81D01-92E8-4181-9181-64BB3021AFB2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sidebending was visible from the initial localizer images. The localizers are obtained quickly before all exams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 so that we can see where the patient is within the machine prior to selecting where to obtain our slices. They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gradient T1-weighted images, performed axially, </a:t>
            </a:r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sagittally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coronally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They do not show great detail, but are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fine for showing sidebending on the coronal views. I attached an example from one subject (T.M.) which was straight,</a:t>
            </a:r>
          </a:p>
          <a:p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 another (E.D.) who had minor sidebending toward her left.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81D01-92E8-4181-9181-64BB3021AFB2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5/28/2010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768600"/>
            <a:ext cx="56388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768600"/>
            <a:ext cx="56388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2768600"/>
            <a:ext cx="114300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6477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0033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3589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17145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1717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fontAlgn="base">
        <a:spcBef>
          <a:spcPts val="2400"/>
        </a:spcBef>
        <a:spcAft>
          <a:spcPct val="0"/>
        </a:spcAft>
        <a:buSzPct val="46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65A6C590-1935-4D7F-932F-732CF77FC651}" type="datetimeFigureOut">
              <a:rPr lang="en-US" smtClean="0">
                <a:solidFill>
                  <a:prstClr val="white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5/28/2010</a:t>
            </a:fld>
            <a:endParaRPr lang="en-AU">
              <a:solidFill>
                <a:prstClr val="white">
                  <a:tint val="75000"/>
                </a:prstClr>
              </a:solidFill>
              <a:effectLst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>
                  <a:tint val="75000"/>
                </a:prstClr>
              </a:solidFill>
              <a:effectLst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49EEC2BA-B541-4699-93D5-0E2E4C6B9F0B}" type="slidenum">
              <a:rPr lang="en-AU" smtClean="0">
                <a:solidFill>
                  <a:prstClr val="white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white">
                  <a:tint val="75000"/>
                </a:prstClr>
              </a:solidFill>
              <a:effectLst/>
              <a:latin typeface="Calibri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44774" y="0"/>
            <a:ext cx="7518453" cy="772162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AU" sz="2600" dirty="0">
              <a:solidFill>
                <a:prstClr val="white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364" y="7010415"/>
            <a:ext cx="10261672" cy="2540018"/>
          </a:xfrm>
          <a:ln w="63500" cmpd="thickThin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Gary Fryer</a:t>
            </a:r>
            <a:r>
              <a:rPr lang="en-AU" sz="2600" b="1" dirty="0">
                <a:solidFill>
                  <a:schemeClr val="bg1"/>
                </a:solidFill>
              </a:rPr>
              <a:t>, </a:t>
            </a:r>
            <a:r>
              <a:rPr lang="en-AU" sz="2000" b="1" dirty="0">
                <a:solidFill>
                  <a:schemeClr val="bg1"/>
                </a:solidFill>
              </a:rPr>
              <a:t>Ph.D., B.Sc.(</a:t>
            </a:r>
            <a:r>
              <a:rPr lang="en-AU" sz="2000" b="1" dirty="0" smtClean="0">
                <a:solidFill>
                  <a:schemeClr val="bg1"/>
                </a:solidFill>
              </a:rPr>
              <a:t>Osteopathy),</a:t>
            </a:r>
            <a:r>
              <a:rPr lang="en-AU" sz="2000" b="1" baseline="30000" dirty="0" smtClean="0">
                <a:solidFill>
                  <a:schemeClr val="bg1"/>
                </a:solidFill>
              </a:rPr>
              <a:t>1,2         </a:t>
            </a:r>
            <a:r>
              <a:rPr lang="en-AU" sz="2800" b="1" dirty="0" smtClean="0">
                <a:solidFill>
                  <a:schemeClr val="bg1"/>
                </a:solidFill>
              </a:rPr>
              <a:t>James </a:t>
            </a:r>
            <a:r>
              <a:rPr lang="en-AU" sz="2800" b="1" dirty="0">
                <a:solidFill>
                  <a:schemeClr val="bg1"/>
                </a:solidFill>
              </a:rPr>
              <a:t>Adams</a:t>
            </a:r>
            <a:r>
              <a:rPr lang="en-AU" sz="2600" b="1" dirty="0">
                <a:solidFill>
                  <a:schemeClr val="bg1"/>
                </a:solidFill>
              </a:rPr>
              <a:t>,</a:t>
            </a:r>
            <a:r>
              <a:rPr lang="en-AU" sz="2000" b="1" dirty="0">
                <a:solidFill>
                  <a:schemeClr val="bg1"/>
                </a:solidFill>
              </a:rPr>
              <a:t> D.O.</a:t>
            </a:r>
            <a:r>
              <a:rPr lang="en-AU" sz="2000" b="1" baseline="30000" dirty="0">
                <a:solidFill>
                  <a:schemeClr val="bg1"/>
                </a:solidFill>
              </a:rPr>
              <a:t>3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endParaRPr lang="en-AU" sz="2600" b="1" dirty="0">
              <a:solidFill>
                <a:schemeClr val="bg1"/>
              </a:solidFill>
            </a:endParaRPr>
          </a:p>
          <a:p>
            <a:endParaRPr lang="en-AU" sz="2300" b="1" dirty="0" smtClean="0">
              <a:solidFill>
                <a:schemeClr val="bg1"/>
              </a:solidFill>
            </a:endParaRPr>
          </a:p>
          <a:p>
            <a:r>
              <a:rPr lang="en-AU" sz="2300" b="1" dirty="0">
                <a:solidFill>
                  <a:schemeClr val="bg1"/>
                </a:solidFill>
              </a:rPr>
              <a:t> </a:t>
            </a:r>
          </a:p>
          <a:p>
            <a:r>
              <a:rPr lang="en-AU" sz="2000" b="1" baseline="30000" dirty="0">
                <a:solidFill>
                  <a:schemeClr val="bg1"/>
                </a:solidFill>
              </a:rPr>
              <a:t>1</a:t>
            </a:r>
            <a:r>
              <a:rPr lang="en-AU" sz="2000" b="1" dirty="0">
                <a:solidFill>
                  <a:schemeClr val="bg1"/>
                </a:solidFill>
              </a:rPr>
              <a:t>A.T. Still Research Institute, A.T. Still University, Kirksville, MO, USA </a:t>
            </a:r>
          </a:p>
          <a:p>
            <a:r>
              <a:rPr lang="en-AU" sz="2000" b="1" baseline="30000" dirty="0">
                <a:solidFill>
                  <a:schemeClr val="bg1"/>
                </a:solidFill>
              </a:rPr>
              <a:t>2</a:t>
            </a:r>
            <a:r>
              <a:rPr lang="en-AU" sz="2000" b="1" dirty="0">
                <a:solidFill>
                  <a:schemeClr val="bg1"/>
                </a:solidFill>
              </a:rPr>
              <a:t> School of Biomedical &amp; Health Sciences, Victoria University, Melbourne, Australia </a:t>
            </a:r>
          </a:p>
          <a:p>
            <a:r>
              <a:rPr lang="en-AU" sz="2000" b="1" baseline="30000" dirty="0">
                <a:solidFill>
                  <a:schemeClr val="bg1"/>
                </a:solidFill>
              </a:rPr>
              <a:t>3</a:t>
            </a:r>
            <a:r>
              <a:rPr lang="en-AU" sz="2000" b="1" dirty="0">
                <a:solidFill>
                  <a:schemeClr val="bg1"/>
                </a:solidFill>
              </a:rPr>
              <a:t> Kirksville College of Osteopathic Medicine, Kirksville, MO, USA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922" y="233330"/>
            <a:ext cx="11480880" cy="2641617"/>
          </a:xfrm>
        </p:spPr>
        <p:txBody>
          <a:bodyPr>
            <a:normAutofit fontScale="90000"/>
          </a:bodyPr>
          <a:lstStyle/>
          <a:p>
            <a:r>
              <a:rPr lang="en-AU" sz="57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Magnetic resonance imaging of subjects with acute unilateral neck pain and restricted motion:  a feasibility </a:t>
            </a:r>
            <a:r>
              <a:rPr lang="en-AU" sz="57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</a:t>
            </a:r>
            <a:endParaRPr lang="en-AU" dirty="0"/>
          </a:p>
        </p:txBody>
      </p:sp>
      <p:pic>
        <p:nvPicPr>
          <p:cNvPr id="6" name="Picture 2" descr="sri logo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979" y="7620021"/>
            <a:ext cx="2743219" cy="74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 descr="VictoriaUniversity_stack tag[p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7665827"/>
            <a:ext cx="3196180" cy="665399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65585" y="6400811"/>
            <a:ext cx="4978435" cy="531426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AU" sz="2600" dirty="0"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8</a:t>
            </a:r>
            <a:r>
              <a:rPr lang="en-AU" sz="2600" baseline="30000" dirty="0"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th</a:t>
            </a:r>
            <a:r>
              <a:rPr lang="en-AU" sz="2600" dirty="0"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 ICAOR, Milan, Italy, April, 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438182"/>
          </a:xfrm>
        </p:spPr>
        <p:txBody>
          <a:bodyPr/>
          <a:lstStyle/>
          <a:p>
            <a:r>
              <a:rPr lang="en-AU" dirty="0" smtClean="0"/>
              <a:t>MRI examination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32" y="2090718"/>
            <a:ext cx="12354560" cy="344648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MRI imaging was performed with a 0.35-T MRI system (</a:t>
            </a:r>
            <a:r>
              <a:rPr lang="en-AU" dirty="0" err="1" smtClean="0"/>
              <a:t>Signa</a:t>
            </a:r>
            <a:r>
              <a:rPr lang="en-AU" dirty="0" smtClean="0"/>
              <a:t> Ovation: GE Medical Systems, Milwaukee, WI) using a dedicated phased-array C-T-L spine surface coil</a:t>
            </a:r>
          </a:p>
          <a:p>
            <a:r>
              <a:rPr lang="en-AU" dirty="0" smtClean="0"/>
              <a:t>Dedicated radiology PACS workstation (</a:t>
            </a:r>
            <a:r>
              <a:rPr lang="en-AU" dirty="0" err="1" smtClean="0"/>
              <a:t>eFilm</a:t>
            </a:r>
            <a:r>
              <a:rPr lang="en-AU" dirty="0" smtClean="0"/>
              <a:t> Workstation 3.0, Merge Healthcare, Milwaukee, Wis) </a:t>
            </a:r>
          </a:p>
          <a:p>
            <a:r>
              <a:rPr lang="en-AU" dirty="0" smtClean="0"/>
              <a:t>Board-certified diagnostic radiologist with added qualification and fellowship training in body imaging/ cross sectional (JA) with 13 years experience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73046" y="5376866"/>
            <a:ext cx="11720595" cy="419396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marL="487672" indent="-487672"/>
            <a:r>
              <a:rPr lang="en-AU" sz="2400" b="1" dirty="0" smtClean="0">
                <a:effectLst/>
                <a:latin typeface="Calibri" pitchFamily="34" charset="0"/>
              </a:rPr>
              <a:t>MRI PROTOCOL</a:t>
            </a:r>
          </a:p>
          <a:p>
            <a:pPr marL="487672" indent="-487672">
              <a:buFont typeface="+mj-lt"/>
              <a:buAutoNum type="arabicPeriod"/>
            </a:pPr>
            <a:r>
              <a:rPr lang="en-AU" sz="2400" b="1" dirty="0" smtClean="0">
                <a:effectLst/>
                <a:latin typeface="Calibri" pitchFamily="34" charset="0"/>
              </a:rPr>
              <a:t>Sagittal images through entire neck </a:t>
            </a:r>
            <a:r>
              <a:rPr lang="en-AU" sz="2400" dirty="0" smtClean="0">
                <a:effectLst/>
                <a:latin typeface="Calibri" pitchFamily="34" charset="0"/>
              </a:rPr>
              <a:t>– Fast spin-echo (FSE) STIR, repetition time (TR) 5400 milliseconds, echo time (TE) 28 milliseconds, inversion time 85 milliseconds, echo train length (ETL) 6, field of view (FOV) 280 </a:t>
            </a:r>
            <a:r>
              <a:rPr lang="en-AU" sz="2400" dirty="0" err="1" smtClean="0">
                <a:effectLst/>
                <a:latin typeface="Calibri" pitchFamily="34" charset="0"/>
              </a:rPr>
              <a:t>millimeters</a:t>
            </a:r>
            <a:r>
              <a:rPr lang="en-AU" sz="2400" dirty="0" smtClean="0">
                <a:effectLst/>
                <a:latin typeface="Calibri" pitchFamily="34" charset="0"/>
              </a:rPr>
              <a:t>, slice 5 mm/1 mm </a:t>
            </a:r>
            <a:r>
              <a:rPr lang="en-AU" sz="2400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dirty="0" smtClean="0">
                <a:effectLst/>
                <a:latin typeface="Calibri" pitchFamily="34" charset="0"/>
              </a:rPr>
              <a:t>, number of excitations (NEX) 3, and bandwidth 10.42 kHz. </a:t>
            </a:r>
          </a:p>
          <a:p>
            <a:pPr marL="487672" indent="-487672">
              <a:buFont typeface="+mj-lt"/>
              <a:buAutoNum type="arabicPeriod"/>
            </a:pPr>
            <a:r>
              <a:rPr lang="en-AU" sz="2400" b="1" dirty="0" smtClean="0">
                <a:effectLst/>
                <a:latin typeface="Calibri" pitchFamily="34" charset="0"/>
              </a:rPr>
              <a:t>Sagittal images through only the cervical spine </a:t>
            </a:r>
            <a:r>
              <a:rPr lang="en-AU" sz="2400" dirty="0" smtClean="0">
                <a:effectLst/>
                <a:latin typeface="Calibri" pitchFamily="34" charset="0"/>
              </a:rPr>
              <a:t>– Fast Recovery FSE T2-weighted, TR 3450, TE 95, ETL 10, FOV 280, slice thickness 4.5 mm/0 mm </a:t>
            </a:r>
            <a:r>
              <a:rPr lang="en-AU" sz="2400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dirty="0" smtClean="0">
                <a:effectLst/>
                <a:latin typeface="Calibri" pitchFamily="34" charset="0"/>
              </a:rPr>
              <a:t>, NEX 3, and bandwidth 8.33.</a:t>
            </a:r>
          </a:p>
          <a:p>
            <a:pPr marL="487672" indent="-487672">
              <a:buFont typeface="+mj-lt"/>
              <a:buAutoNum type="arabicPeriod"/>
            </a:pPr>
            <a:r>
              <a:rPr lang="en-AU" sz="2400" b="1" dirty="0" smtClean="0">
                <a:effectLst/>
                <a:latin typeface="Calibri" pitchFamily="34" charset="0"/>
              </a:rPr>
              <a:t>Axial images from C2 to T1 </a:t>
            </a:r>
            <a:r>
              <a:rPr lang="en-AU" sz="2400" dirty="0" smtClean="0">
                <a:effectLst/>
                <a:latin typeface="Calibri" pitchFamily="34" charset="0"/>
              </a:rPr>
              <a:t>– Series one:  FSE STIR, TR 4250, TE 27, inversion time 80, ETL 6, FOV 260, slice 5 mm/0 mm </a:t>
            </a:r>
            <a:r>
              <a:rPr lang="en-AU" sz="2400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dirty="0" smtClean="0">
                <a:effectLst/>
                <a:latin typeface="Calibri" pitchFamily="34" charset="0"/>
              </a:rPr>
              <a:t>, NEX 3, and bandwidth 9.62. Series two:  SE T1, TR 550, TE 11, FOV 260, slice 5 mm/0 mm </a:t>
            </a:r>
            <a:r>
              <a:rPr lang="en-AU" sz="2400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dirty="0" smtClean="0">
                <a:effectLst/>
                <a:latin typeface="Calibri" pitchFamily="34" charset="0"/>
              </a:rPr>
              <a:t>, NEX 3, and bandwidth 6.94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e5003616\Desktop\Gary 2010\ICAOR 8\Cervical MRI presentation\MRI PHOTOS\MRI Suit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8114"/>
          </a:xfrm>
          <a:prstGeom prst="rect">
            <a:avLst/>
          </a:prstGeom>
          <a:noFill/>
        </p:spPr>
      </p:pic>
      <p:pic>
        <p:nvPicPr>
          <p:cNvPr id="5" name="Picture 2" descr="C:\Documents and Settings\e5003616\Desktop\Gary 2010\ICAOR 8\Cervical MRI presentation\MRI PHOTOS\imaging cervical spin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872" y="1662090"/>
            <a:ext cx="8881769" cy="666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45474" y="8663014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New Concepts Open MRI</a:t>
            </a:r>
          </a:p>
          <a:p>
            <a:r>
              <a:rPr lang="en-AU" sz="2800" dirty="0" smtClean="0"/>
              <a:t>Kirksville, Missouri</a:t>
            </a:r>
            <a:endParaRPr lang="en-A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46" y="7948634"/>
            <a:ext cx="11720595" cy="8699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marL="487672" indent="-487672"/>
            <a:r>
              <a:rPr lang="en-AU" sz="2400" b="1" dirty="0" err="1" smtClean="0">
                <a:effectLst/>
                <a:latin typeface="Calibri" pitchFamily="34" charset="0"/>
              </a:rPr>
              <a:t>Sagittal</a:t>
            </a:r>
            <a:r>
              <a:rPr lang="en-AU" sz="2400" b="1" dirty="0" smtClean="0">
                <a:effectLst/>
                <a:latin typeface="Calibri" pitchFamily="34" charset="0"/>
              </a:rPr>
              <a:t> FSE STIR (TR 5400, TE 28, inversion time 85 milliseconds (</a:t>
            </a:r>
            <a:r>
              <a:rPr lang="en-AU" sz="2400" b="1" dirty="0" err="1" smtClean="0">
                <a:effectLst/>
                <a:latin typeface="Calibri" pitchFamily="34" charset="0"/>
              </a:rPr>
              <a:t>msec</a:t>
            </a:r>
            <a:r>
              <a:rPr lang="en-AU" sz="2400" b="1" dirty="0" smtClean="0">
                <a:effectLst/>
                <a:latin typeface="Calibri" pitchFamily="34" charset="0"/>
              </a:rPr>
              <a:t>), echo train length (ETL) 6, FOV 280 mm, slice 5 mm/1 mm </a:t>
            </a:r>
            <a:r>
              <a:rPr lang="en-AU" sz="2400" b="1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b="1" dirty="0" smtClean="0">
                <a:effectLst/>
                <a:latin typeface="Calibri" pitchFamily="34" charset="0"/>
              </a:rPr>
              <a:t>, NEX 3, BW 10.42); </a:t>
            </a:r>
          </a:p>
        </p:txBody>
      </p:sp>
      <p:pic>
        <p:nvPicPr>
          <p:cNvPr id="206850" name="Picture 2" descr="C:\Documents and Settings\e5003616\Desktop\Gary 2010\Conferences\ICAOR 8\Presentations\Cervical MRI presentation\MRI PHOTOS\G F example of normal facets on STI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64" y="590520"/>
            <a:ext cx="6929486" cy="6929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45408" y="2019280"/>
            <a:ext cx="5000660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AU" sz="3600" dirty="0" smtClean="0"/>
              <a:t>STIR – heavily T2 weighted, suppression of fat signal</a:t>
            </a:r>
          </a:p>
          <a:p>
            <a:pPr algn="l"/>
            <a:r>
              <a:rPr lang="en-AU" sz="3600" dirty="0" smtClean="0"/>
              <a:t>Very sensitive for the detection of fluid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22" y="7662882"/>
            <a:ext cx="11720595" cy="16086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marL="487672" indent="-487672"/>
            <a:r>
              <a:rPr lang="en-AU" sz="2400" b="1" dirty="0" err="1" smtClean="0">
                <a:effectLst/>
                <a:latin typeface="Calibri" pitchFamily="34" charset="0"/>
              </a:rPr>
              <a:t>Sagittal</a:t>
            </a:r>
            <a:r>
              <a:rPr lang="en-AU" sz="2400" b="1" dirty="0" smtClean="0">
                <a:effectLst/>
                <a:latin typeface="Calibri" pitchFamily="34" charset="0"/>
              </a:rPr>
              <a:t> images through only the cervical spine - fast recovery fast spin-echo (FSE) T2-weighted (TR 3450, TE 95, ETL 10, FOV 280 mm, slice thickness 4.5 mm/0 mm </a:t>
            </a:r>
            <a:r>
              <a:rPr lang="en-AU" sz="2400" b="1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b="1" dirty="0" smtClean="0">
                <a:effectLst/>
                <a:latin typeface="Calibri" pitchFamily="34" charset="0"/>
              </a:rPr>
              <a:t>, NEX 3, BW 8.33);</a:t>
            </a:r>
          </a:p>
          <a:p>
            <a:pPr marL="487672" indent="-487672"/>
            <a:r>
              <a:rPr lang="en-AU" sz="2400" b="1" dirty="0" smtClean="0">
                <a:effectLst/>
                <a:latin typeface="Calibri" pitchFamily="34" charset="0"/>
              </a:rPr>
              <a:t>Coronal images were used to assess sidebending</a:t>
            </a:r>
          </a:p>
        </p:txBody>
      </p:sp>
      <p:pic>
        <p:nvPicPr>
          <p:cNvPr id="207874" name="Picture 2" descr="C:\Documents and Settings\e5003616\Desktop\Gary 2010\Conferences\ICAOR 8\Presentations\Cervical MRI presentation\MRI PHOTOS\D R sagittal T2 disc degeneration with bulgin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40" y="376206"/>
            <a:ext cx="6786610" cy="6786610"/>
          </a:xfrm>
          <a:prstGeom prst="rect">
            <a:avLst/>
          </a:prstGeom>
          <a:noFill/>
        </p:spPr>
      </p:pic>
      <p:pic>
        <p:nvPicPr>
          <p:cNvPr id="5" name="Picture 2" descr="C:\Documents and Settings\e5003616\Desktop\Gary 2010\Conferences\ICAOR 8\Presentations\Cervical MRI presentation\MRI PHOTOS\E D minor sidebending to patients lef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722" y="1233462"/>
            <a:ext cx="4786346" cy="4786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5342" y="4876800"/>
            <a:ext cx="5143536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AU" sz="3600" dirty="0" smtClean="0"/>
              <a:t>T2 weighted – sensitive for fluid &amp; fat signal</a:t>
            </a:r>
          </a:p>
          <a:p>
            <a:pPr algn="l"/>
            <a:r>
              <a:rPr lang="en-US" sz="3600" dirty="0" smtClean="0"/>
              <a:t>Greater </a:t>
            </a:r>
            <a:r>
              <a:rPr lang="en-US" sz="3600" dirty="0" err="1" smtClean="0"/>
              <a:t>spacial</a:t>
            </a:r>
            <a:r>
              <a:rPr lang="en-US" sz="3600" dirty="0" smtClean="0"/>
              <a:t> resolution than STIR</a:t>
            </a:r>
            <a:endParaRPr lang="en-AU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84" y="7591444"/>
            <a:ext cx="11720595" cy="12393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marL="487672" indent="-487672"/>
            <a:r>
              <a:rPr lang="en-AU" sz="2400" b="1" dirty="0" smtClean="0">
                <a:effectLst/>
                <a:latin typeface="Calibri" pitchFamily="34" charset="0"/>
              </a:rPr>
              <a:t>Axial images from C2 to T1 were FSE STIR (TR 4250, TE 27, inversion time 80 </a:t>
            </a:r>
            <a:r>
              <a:rPr lang="en-AU" sz="2400" b="1" dirty="0" err="1" smtClean="0">
                <a:effectLst/>
                <a:latin typeface="Calibri" pitchFamily="34" charset="0"/>
              </a:rPr>
              <a:t>msec</a:t>
            </a:r>
            <a:r>
              <a:rPr lang="en-AU" sz="2400" b="1" dirty="0" smtClean="0">
                <a:effectLst/>
                <a:latin typeface="Calibri" pitchFamily="34" charset="0"/>
              </a:rPr>
              <a:t>, ETL 6, FOV 260 mm, slice 5 mm/0 mm </a:t>
            </a:r>
            <a:r>
              <a:rPr lang="en-AU" sz="2400" b="1" dirty="0" err="1" smtClean="0">
                <a:effectLst/>
                <a:latin typeface="Calibri" pitchFamily="34" charset="0"/>
              </a:rPr>
              <a:t>interspace</a:t>
            </a:r>
            <a:r>
              <a:rPr lang="en-AU" sz="2400" b="1" dirty="0" smtClean="0">
                <a:effectLst/>
                <a:latin typeface="Calibri" pitchFamily="34" charset="0"/>
              </a:rPr>
              <a:t>, NEX 3, BW 9.62); </a:t>
            </a:r>
          </a:p>
          <a:p>
            <a:pPr marL="487672" indent="-487672"/>
            <a:r>
              <a:rPr lang="en-AU" sz="2400" b="1" dirty="0" smtClean="0">
                <a:effectLst/>
                <a:latin typeface="Calibri" pitchFamily="34" charset="0"/>
              </a:rPr>
              <a:t> Axial T1 and STIR</a:t>
            </a:r>
          </a:p>
        </p:txBody>
      </p:sp>
      <p:pic>
        <p:nvPicPr>
          <p:cNvPr id="208899" name="Picture 3" descr="C:\Documents and Settings\e5003616\Desktop\Gary 2010\Conferences\ICAOR 8\Presentations\Cervical MRI presentation\MRI PHOTOS\J M example of negative facets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590" y="1090586"/>
            <a:ext cx="5857916" cy="5857916"/>
          </a:xfrm>
          <a:prstGeom prst="rect">
            <a:avLst/>
          </a:prstGeom>
          <a:noFill/>
        </p:spPr>
      </p:pic>
      <p:pic>
        <p:nvPicPr>
          <p:cNvPr id="208900" name="Picture 4" descr="C:\Documents and Settings\e5003616\Desktop\Gary 2010\Conferences\ICAOR 8\Presentations\Cervical MRI presentation\MRI PHOTOS\J M example of negative facets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70" y="1090586"/>
            <a:ext cx="5934108" cy="59341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22" y="8020072"/>
            <a:ext cx="11720595" cy="5006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marL="487672" indent="-487672"/>
            <a:r>
              <a:rPr lang="en-AU" sz="2400" b="1" dirty="0" smtClean="0">
                <a:effectLst/>
                <a:latin typeface="Calibri" pitchFamily="34" charset="0"/>
              </a:rPr>
              <a:t>Spin echo T1 (TR 550, TE 11, FOV 260 mm, NEX 3, BW 6.94).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9656" y="3733792"/>
            <a:ext cx="5143536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Spin echo T1 - shows detailed anatomy, useful for problem-solving what tissues are made of. Fat is </a:t>
            </a:r>
            <a:r>
              <a:rPr lang="en-US" sz="3600" dirty="0" err="1" smtClean="0"/>
              <a:t>hyperintense</a:t>
            </a:r>
            <a:r>
              <a:rPr lang="en-US" sz="3600" dirty="0" smtClean="0"/>
              <a:t>, fluid </a:t>
            </a:r>
            <a:r>
              <a:rPr lang="en-US" sz="3600" dirty="0" err="1" smtClean="0"/>
              <a:t>hypointense</a:t>
            </a:r>
            <a:endParaRPr lang="en-AU" sz="3600" dirty="0" smtClean="0"/>
          </a:p>
        </p:txBody>
      </p:sp>
      <p:pic>
        <p:nvPicPr>
          <p:cNvPr id="59394" name="Picture 2" descr="C:\Documents and Settings\e5003616\Desktop\Gary 2010\ICAOR 8\Cervical MRI presentation\MRI PHOTOS\J M example of negative facets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08" y="876272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MRI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08" y="2590784"/>
            <a:ext cx="12049803" cy="6436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Evidence of capsule or periarticular oedema and joint space T2 increase was recorded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signs were to be ranked on a Berlin scoring system</a:t>
            </a:r>
          </a:p>
          <a:p>
            <a:pPr lvl="1"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Additionally, other signs recorded: 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muscle oedema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alignment (lordosis, side bending)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disc disease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facet arthritic change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spinal stenosis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0764" y="7305692"/>
            <a:ext cx="7286676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AU" sz="3600" dirty="0" smtClean="0"/>
              <a:t>MRI findings were correlated with 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/>
              <a:t> Symptoms (side of pain, level)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/>
              <a:t> Palpatory findings (side of pain, level, restriction)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84" y="2305032"/>
            <a:ext cx="11704320" cy="718410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None/>
            </a:pPr>
            <a:r>
              <a:rPr lang="en-AU" sz="4400" dirty="0" smtClean="0"/>
              <a:t>Subjects</a:t>
            </a:r>
          </a:p>
          <a:p>
            <a:pPr>
              <a:spcBef>
                <a:spcPts val="600"/>
              </a:spcBef>
            </a:pPr>
            <a:r>
              <a:rPr lang="en-AU" sz="3600" dirty="0" smtClean="0"/>
              <a:t>Five subjects were recruited over a 3-month period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3 females, 2 males, Mean age 31.6 years (SD 12.4)</a:t>
            </a:r>
          </a:p>
          <a:p>
            <a:endParaRPr lang="en-AU" sz="3600" dirty="0" smtClean="0"/>
          </a:p>
          <a:p>
            <a:endParaRPr lang="en-AU" sz="3600" dirty="0" smtClean="0"/>
          </a:p>
          <a:p>
            <a:endParaRPr lang="en-AU" sz="3600" dirty="0" smtClean="0"/>
          </a:p>
          <a:p>
            <a:endParaRPr lang="en-AU" sz="3600" dirty="0" smtClean="0"/>
          </a:p>
          <a:p>
            <a:pPr>
              <a:spcBef>
                <a:spcPts val="600"/>
              </a:spcBef>
            </a:pPr>
            <a:r>
              <a:rPr lang="en-AU" sz="3600" dirty="0" smtClean="0"/>
              <a:t>Symptoms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Mean current pain = 4.8 (SD 1.6, visual analogue scale 0-10)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Worst pain since onset = 7.0 (SD 0.7)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Mean duration of symptoms = 12.4 hours (SD 14.1)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3574" y="4519610"/>
          <a:ext cx="7572428" cy="2926080"/>
        </p:xfrm>
        <a:graphic>
          <a:graphicData uri="http://schemas.openxmlformats.org/drawingml/2006/table">
            <a:tbl>
              <a:tblPr/>
              <a:tblGrid>
                <a:gridCol w="1127809"/>
                <a:gridCol w="1611155"/>
                <a:gridCol w="1711852"/>
                <a:gridCol w="1611155"/>
                <a:gridCol w="151045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Subject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Side of Pain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Level of Pain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Current Pain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Worst Pain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Left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All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Left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Upper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Right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Upper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Right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Lower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Left</a:t>
                      </a:r>
                      <a:endParaRPr lang="en-AU" sz="240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Lower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Mean (SD)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4.8 (1.6)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</a:rPr>
                        <a:t>7.0 (0.7)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22" y="2519346"/>
            <a:ext cx="11430000" cy="39655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AU" sz="4000" dirty="0" smtClean="0"/>
              <a:t>Limited active motion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Rotation to the painful side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followed by side bending to the painful side and extension</a:t>
            </a:r>
          </a:p>
          <a:p>
            <a:pPr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0236" y="5656926"/>
          <a:ext cx="11144329" cy="3291840"/>
        </p:xfrm>
        <a:graphic>
          <a:graphicData uri="http://schemas.openxmlformats.org/drawingml/2006/table">
            <a:tbl>
              <a:tblPr/>
              <a:tblGrid>
                <a:gridCol w="1592047"/>
                <a:gridCol w="1592047"/>
                <a:gridCol w="1592047"/>
                <a:gridCol w="1592047"/>
                <a:gridCol w="1592047"/>
                <a:gridCol w="1592047"/>
                <a:gridCol w="159204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Subject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Side Bending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Rotation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Flexion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Extension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Ipsilateral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Opposite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Ipsilateral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Opposite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Mean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1.8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0.8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1.6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0.8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1.8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1.4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SD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0.8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0.8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0.9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0.8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1.3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9191598"/>
            <a:ext cx="130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0-3 point scale: 0 = no restriction, 1 = mild restriction, 2 = moderate restriction, and 3 = marked restriction</a:t>
            </a:r>
            <a:endParaRPr lang="en-A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60" y="2519346"/>
            <a:ext cx="11430000" cy="425134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AU" sz="4000" dirty="0" smtClean="0"/>
              <a:t>Palpation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Most symptomatic segment varied from subject to subject 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Perceived degree of restriction at that segment varied from mild to markedly restricted</a:t>
            </a:r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73310" y="6162684"/>
          <a:ext cx="8072493" cy="2560320"/>
        </p:xfrm>
        <a:graphic>
          <a:graphicData uri="http://schemas.openxmlformats.org/drawingml/2006/table">
            <a:tbl>
              <a:tblPr/>
              <a:tblGrid>
                <a:gridCol w="1755419"/>
                <a:gridCol w="2065197"/>
                <a:gridCol w="2308162"/>
                <a:gridCol w="19437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Subject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Side 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Spinal Level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Restriction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Left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C4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Left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Right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Right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C6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Left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C7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n-AU" sz="24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Mean (SD)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1.6 (0.6)</a:t>
                      </a:r>
                      <a:endParaRPr lang="en-AU" sz="24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7360" y="9107269"/>
            <a:ext cx="1121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Segmental motion restriction ranked on a 0-2 scale, where 0 = no restriction, 1 = mild restriction, and 2 = moderate restriction</a:t>
            </a:r>
            <a:endParaRPr lang="en-AU" sz="1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 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559" y="2662222"/>
            <a:ext cx="11704320" cy="5364202"/>
          </a:xfrm>
        </p:spPr>
        <p:txBody>
          <a:bodyPr>
            <a:normAutofit/>
          </a:bodyPr>
          <a:lstStyle/>
          <a:p>
            <a:r>
              <a:rPr lang="en-US" dirty="0" smtClean="0"/>
              <a:t>Palpation </a:t>
            </a:r>
            <a:r>
              <a:rPr lang="en-US" dirty="0"/>
              <a:t>of soft tissue texture and subtle joint motion are considered important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assessment </a:t>
            </a:r>
            <a:r>
              <a:rPr lang="en-US" dirty="0"/>
              <a:t>of </a:t>
            </a:r>
            <a:r>
              <a:rPr lang="en-US" dirty="0" smtClean="0"/>
              <a:t>somatic dysfunction</a:t>
            </a:r>
          </a:p>
          <a:p>
            <a:endParaRPr lang="en-A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 smtClean="0"/>
              <a:t>Clinical indicators of dysfunction are said to be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dirty="0" smtClean="0"/>
              <a:t>Tissue texture 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dirty="0" smtClean="0"/>
              <a:t>Asymmetry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dirty="0" smtClean="0"/>
              <a:t>Range of motion disturbance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dirty="0" smtClean="0"/>
              <a:t>Tenderness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07958" y="8534426"/>
            <a:ext cx="12293686" cy="91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indent="-650230"/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Greenman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 PE. </a:t>
            </a:r>
            <a:r>
              <a:rPr lang="en-AU" sz="1700" b="1" i="1" dirty="0">
                <a:solidFill>
                  <a:schemeClr val="tx1">
                    <a:lumMod val="75000"/>
                  </a:schemeClr>
                </a:solidFill>
              </a:rPr>
              <a:t>Principles of Manual Medicine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. 3rd ed. Philadelphia: Lippincott William &amp; Wilkins; 2003</a:t>
            </a:r>
          </a:p>
          <a:p>
            <a:pPr indent="-650230"/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DiGiovanna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 EL, </a:t>
            </a:r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Schiowitz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 S, Dowling DJ. </a:t>
            </a:r>
            <a:r>
              <a:rPr lang="en-AU" sz="1700" b="1" i="1" dirty="0">
                <a:solidFill>
                  <a:schemeClr val="tx1">
                    <a:lumMod val="75000"/>
                  </a:schemeClr>
                </a:solidFill>
              </a:rPr>
              <a:t>An Osteopathic Approach to Diagnosis &amp; Treatment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. 3rd ed. Philadelphia: Lippincott William &amp; Wilkins; 2005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MRI findings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1704320" cy="69697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AU" dirty="0" smtClean="0"/>
              <a:t>No findings on MRI examination demonstrated clear evidence of either synovial effusion or inflammation around the joints of the cervical spine</a:t>
            </a:r>
          </a:p>
          <a:p>
            <a:pPr>
              <a:spcBef>
                <a:spcPts val="600"/>
              </a:spcBef>
              <a:buNone/>
            </a:pPr>
            <a:endParaRPr lang="en-AU" dirty="0" smtClean="0"/>
          </a:p>
          <a:p>
            <a:pPr>
              <a:spcBef>
                <a:spcPts val="600"/>
              </a:spcBef>
              <a:buNone/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In some individuals, signs of muscle oedema, altered alignment, disc and facet arthrosis, and spinal stenosis were noted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54000"/>
            <a:ext cx="11430000" cy="2051032"/>
          </a:xfrm>
        </p:spPr>
        <p:txBody>
          <a:bodyPr/>
          <a:lstStyle/>
          <a:p>
            <a:r>
              <a:rPr lang="en-AU" dirty="0" smtClean="0"/>
              <a:t>MRI findings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5856" y="2150772"/>
          <a:ext cx="12573089" cy="6583680"/>
        </p:xfrm>
        <a:graphic>
          <a:graphicData uri="http://schemas.openxmlformats.org/drawingml/2006/table">
            <a:tbl>
              <a:tblPr/>
              <a:tblGrid>
                <a:gridCol w="1071571"/>
                <a:gridCol w="2742633"/>
                <a:gridCol w="1772522"/>
                <a:gridCol w="1890690"/>
                <a:gridCol w="1880963"/>
                <a:gridCol w="1664080"/>
                <a:gridCol w="15506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Subject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Muscle edema (signal increase)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Alignment Lordosis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Alignment Side Bending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Disc Degeneration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Facet Arthrosis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Spinal Stenosis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Subtle increase right inferior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paraspinals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Straightened mid cervical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Left, minimal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C5/6, mild bilateral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C5/6, mild central canal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Subtle increase left trapezius and lower cervical region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Near straightened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Right, mild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C5/6, mild, worse right; C6/7, mild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C5/6 and C6/7, mild central canal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Subtle increase left trapezius and lower cervical region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Kyphotic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mid cervical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Left, mild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Subtle increase left paraspinal region and  mid neck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Kyphotic mid cervical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Mild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uncinate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arthrosis C6/7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Subtle increase right paraspinal and mid-upper cervical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Kyphotic mild lower cervical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C5/6, mild; C6/7, minimal</a:t>
                      </a:r>
                      <a:endParaRPr lang="en-AU" sz="280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C5/6, mild central canal</a:t>
                      </a:r>
                      <a:endParaRPr lang="en-AU" sz="2800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732" y="9091642"/>
            <a:ext cx="1228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AU" sz="2400" dirty="0" smtClean="0"/>
              <a:t>These did not appear to be related to the symptomatic segmental level or side of pain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e5003616\Desktop\Gary 2010\ICAOR 8\Cervical MRI presentation\MRI PHOTOS\muscle edema left trapezius Axial STI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6" y="2233594"/>
            <a:ext cx="5572164" cy="5572164"/>
          </a:xfrm>
          <a:prstGeom prst="rect">
            <a:avLst/>
          </a:prstGeom>
          <a:noFill/>
        </p:spPr>
      </p:pic>
      <p:pic>
        <p:nvPicPr>
          <p:cNvPr id="60419" name="Picture 3" descr="C:\Documents and Settings\e5003616\Desktop\Gary 2010\ICAOR 8\Cervical MRI presentation\MRI PHOTOS\muscle edema left trapezius Axial T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22" y="2305032"/>
            <a:ext cx="5286412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294" y="8734452"/>
            <a:ext cx="1221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Subtle left trapezius muscle oedema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922" y="1447776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T1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431094" y="1447776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STIR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 bwMode="auto">
          <a:xfrm>
            <a:off x="10360052" y="4233858"/>
            <a:ext cx="1643074" cy="157163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e5003616\Desktop\Gary 2010\ICAOR 8\Cervical MRI presentation\MRI PHOTOS\coronal localizer sidebendin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1662090"/>
            <a:ext cx="5572164" cy="5572164"/>
          </a:xfrm>
          <a:prstGeom prst="rect">
            <a:avLst/>
          </a:prstGeom>
          <a:noFill/>
        </p:spPr>
      </p:pic>
      <p:pic>
        <p:nvPicPr>
          <p:cNvPr id="61443" name="Picture 3" descr="C:\Documents and Settings\e5003616\Desktop\Gary 2010\ICAOR 8\Cervical MRI presentation\MRI PHOTOS\coronal localizer straight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70" y="1662090"/>
            <a:ext cx="5572164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732" y="8377262"/>
            <a:ext cx="1221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Assessment of sidebending from </a:t>
            </a:r>
            <a:r>
              <a:rPr lang="en-AU" sz="3600" dirty="0" smtClean="0">
                <a:solidFill>
                  <a:schemeClr val="tx1"/>
                </a:solidFill>
              </a:rPr>
              <a:t>initial localizer images</a:t>
            </a:r>
            <a:r>
              <a:rPr lang="en-AU" sz="3600" dirty="0" smtClean="0"/>
              <a:t>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8288350" y="1519214"/>
            <a:ext cx="2286016" cy="228601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C:\Documents and Settings\e5003616\Desktop\Gary 2010\Conferences\ICAOR 8\Presentations\Cervical MRI presentation\MRI PHOTOS\T M disc degeneration bulging kyphosi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46" y="661958"/>
            <a:ext cx="6858048" cy="6858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732" y="8091510"/>
            <a:ext cx="1221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Disc degeneration, with posterior disc bulging greater at C5-6 than at C4-5. C5-6 has a right-central herniation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59128" y="3162288"/>
            <a:ext cx="1643074" cy="157163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210947" name="Picture 3" descr="C:\Documents and Settings\e5003616\Desktop\Gary 2010\Conferences\ICAOR 8\Presentations\Cervical MRI presentation\MRI PHOTOS\L V disc degeneration with herniation STIR 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1162024"/>
            <a:ext cx="6162684" cy="61626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C:\Documents and Settings\e5003616\Desktop\Gary 2010\Conferences\ICAOR 8\Presentations\Cervical MRI presentation\MRI PHOTOS\J M example of negative facets 1.tif"/>
          <p:cNvPicPr>
            <a:picLocks noChangeAspect="1" noChangeArrowheads="1"/>
          </p:cNvPicPr>
          <p:nvPr/>
        </p:nvPicPr>
        <p:blipFill>
          <a:blip r:embed="rId2" cstate="print"/>
          <a:srcRect l="16686" r="16648" b="20175"/>
          <a:stretch>
            <a:fillRect/>
          </a:stretch>
        </p:blipFill>
        <p:spPr bwMode="auto">
          <a:xfrm>
            <a:off x="3073376" y="447644"/>
            <a:ext cx="6929486" cy="8297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7294" y="8734452"/>
            <a:ext cx="1221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No signs of facet degeneration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84" y="5662618"/>
            <a:ext cx="11704320" cy="3226361"/>
          </a:xfrm>
          <a:solidFill>
            <a:schemeClr val="tx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3200" b="1" dirty="0" smtClean="0">
                <a:effectLst/>
              </a:rPr>
              <a:t>This feasibility study established that subjects with acute neck pain (less than 48 hours) could be recruited, albeit with difficulty and over a substantial period</a:t>
            </a:r>
          </a:p>
          <a:p>
            <a:r>
              <a:rPr lang="en-AU" sz="3200" b="1" dirty="0" smtClean="0">
                <a:effectLst/>
              </a:rPr>
              <a:t>Failed to find any indication of inflammation in the deep spinal structures using MRI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484" y="2733660"/>
            <a:ext cx="11704320" cy="2397142"/>
          </a:xfrm>
          <a:prstGeom prst="rect">
            <a:avLst/>
          </a:prstGeom>
        </p:spPr>
        <p:txBody>
          <a:bodyPr vert="horz" lIns="130046" tIns="65023" rIns="130046" bIns="65023" rtlCol="0">
            <a:normAutofit fontScale="70000" lnSpcReduction="20000"/>
          </a:bodyPr>
          <a:lstStyle/>
          <a:p>
            <a:pPr marL="487672" indent="-487672" algn="l" defTabSz="130046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few researchers have attempted to investigate the deep structures of the spine in patients with pain for signs of </a:t>
            </a:r>
            <a:r>
              <a:rPr lang="en-US" sz="4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inflammation</a:t>
            </a:r>
          </a:p>
          <a:p>
            <a:pPr marL="487672" indent="-487672" algn="l" defTabSz="130046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4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87672" indent="-487672" algn="l" defTabSz="130046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study examined patients with acute pain</a:t>
            </a:r>
            <a:endParaRPr lang="en-AU" sz="4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57" y="406369"/>
            <a:ext cx="12009122" cy="1625600"/>
          </a:xfrm>
        </p:spPr>
        <p:txBody>
          <a:bodyPr>
            <a:noAutofit/>
          </a:bodyPr>
          <a:lstStyle/>
          <a:p>
            <a:r>
              <a:rPr lang="en-US" sz="4600" dirty="0"/>
              <a:t>Zygapophysial joint has been </a:t>
            </a:r>
            <a:r>
              <a:rPr lang="en-US" sz="4600" dirty="0" smtClean="0"/>
              <a:t>implicated </a:t>
            </a:r>
            <a:r>
              <a:rPr lang="en-US" sz="4600" dirty="0"/>
              <a:t>as a major pain generator in chronic cervical and LBP</a:t>
            </a:r>
            <a:endParaRPr lang="en-AU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59" y="2754298"/>
            <a:ext cx="11704320" cy="23368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Underlying etiology has not been determined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Capsule sprain and tears demonstrated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Association with acute or chronic neck or back pain unknown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637399"/>
            <a:ext cx="13004800" cy="111620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Cavanaugh JM, Lu Y, Chen C,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Kallakuri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S. Pain generation in lumbar and cervical facet joints. J Bone Joint Surg Am. Apr </a:t>
            </a:r>
            <a:r>
              <a:rPr lang="en-AU" sz="1600" b="1" dirty="0" smtClean="0">
                <a:solidFill>
                  <a:schemeClr val="tx1">
                    <a:lumMod val="75000"/>
                  </a:schemeClr>
                </a:solidFill>
              </a:rPr>
              <a:t>2006;88</a:t>
            </a:r>
            <a:endParaRPr lang="en-AU" sz="16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Bogduk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N. Clinical Anatomy of the Lumbar Spine and Sacrum. 4th ed. New York: Churchill Livingstone; 2005</a:t>
            </a:r>
          </a:p>
          <a:p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Nazarian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LN,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Zegel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HG, Gilbert KR,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Edell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SL, Bakst BL, Goldberg BB. Paraspinal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ultrasonography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: lack of accuracy in evaluating patients with cervical or lumbar back pain.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Journal of Ultrasound Medicine. 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1998;17:117-122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922" y="5162552"/>
            <a:ext cx="11704320" cy="2844820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>
            <a:noAutofit/>
          </a:bodyPr>
          <a:lstStyle/>
          <a:p>
            <a:pPr marL="487672" indent="-487672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effectLst/>
              </a:rPr>
              <a:t>Although sample size was small, no relevant signs of inflammation were found in any of the five subjects</a:t>
            </a:r>
          </a:p>
          <a:p>
            <a:pPr marL="487672" indent="-487672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effectLst/>
              </a:rPr>
              <a:t>Suggests that inflammation is not likely detectable using these methods even in a larger cohort</a:t>
            </a:r>
          </a:p>
          <a:p>
            <a:pPr marL="487672" indent="-487672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effectLst/>
              </a:rPr>
              <a:t>Consistent with findings of </a:t>
            </a:r>
            <a:r>
              <a:rPr lang="en-US" sz="2800" b="1" dirty="0" err="1">
                <a:effectLst/>
              </a:rPr>
              <a:t>Nazarian</a:t>
            </a:r>
            <a:r>
              <a:rPr lang="en-US" sz="2800" b="1" dirty="0">
                <a:effectLst/>
              </a:rPr>
              <a:t> et al.</a:t>
            </a:r>
          </a:p>
          <a:p>
            <a:pPr marL="1137902" lvl="1" indent="-487672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>
                <a:effectLst/>
              </a:rPr>
              <a:t>Ultrasonography</a:t>
            </a:r>
            <a:r>
              <a:rPr lang="en-US" sz="2400" b="1" dirty="0">
                <a:effectLst/>
              </a:rPr>
              <a:t> less sensitive, subjects not acute</a:t>
            </a:r>
            <a:endParaRPr lang="en-AU" sz="2400" b="1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54000"/>
            <a:ext cx="11430000" cy="2193908"/>
          </a:xfrm>
        </p:spPr>
        <p:txBody>
          <a:bodyPr>
            <a:noAutofit/>
          </a:bodyPr>
          <a:lstStyle/>
          <a:p>
            <a:r>
              <a:rPr lang="en-AU" sz="5100" dirty="0"/>
              <a:t>Minor pathologies were detected in all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84" y="2447909"/>
            <a:ext cx="11704320" cy="35719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AU" sz="3200" dirty="0" smtClean="0"/>
              <a:t>No obvious relation to side and level of pain </a:t>
            </a:r>
          </a:p>
          <a:p>
            <a:pPr lvl="1">
              <a:spcBef>
                <a:spcPts val="600"/>
              </a:spcBef>
            </a:pPr>
            <a:endParaRPr lang="en-AU" sz="2400" dirty="0" smtClean="0"/>
          </a:p>
          <a:p>
            <a:pPr>
              <a:spcBef>
                <a:spcPts val="600"/>
              </a:spcBef>
            </a:pPr>
            <a:r>
              <a:rPr lang="en-AU" sz="3200" dirty="0" smtClean="0"/>
              <a:t>Likely these pathologies were incidental and unrelated to the current presentation of pain or the findings on palpation</a:t>
            </a:r>
            <a:endParaRPr lang="en-AU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3046" y="5734056"/>
            <a:ext cx="11704320" cy="2928959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>
            <a:noAutofit/>
          </a:bodyPr>
          <a:lstStyle/>
          <a:p>
            <a:pPr marL="487672" indent="-487672" algn="l" defTabSz="1300460" fontAlgn="auto">
              <a:spcBef>
                <a:spcPct val="20000"/>
              </a:spcBef>
              <a:spcAft>
                <a:spcPts val="0"/>
              </a:spcAft>
            </a:pPr>
            <a:r>
              <a:rPr lang="en-AU" sz="3200" b="1" dirty="0">
                <a:solidFill>
                  <a:schemeClr val="bg1"/>
                </a:solidFill>
                <a:effectLst/>
              </a:rPr>
              <a:t>Consistent with evidence that </a:t>
            </a:r>
          </a:p>
          <a:p>
            <a:pPr marL="1056623" lvl="1" indent="-406394" algn="l" defTabSz="130046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AU" sz="2800" b="1" dirty="0">
                <a:solidFill>
                  <a:schemeClr val="bg1"/>
                </a:solidFill>
                <a:effectLst/>
              </a:rPr>
              <a:t>Degree of cervical lordosis/ kyphosis cannot accurately identify ‘cervical muscle spasm’</a:t>
            </a:r>
          </a:p>
          <a:p>
            <a:pPr marL="1056623" lvl="1" indent="-406394" algn="l" defTabSz="130046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AU" sz="2800" b="1" dirty="0">
                <a:solidFill>
                  <a:schemeClr val="bg1"/>
                </a:solidFill>
                <a:effectLst/>
              </a:rPr>
              <a:t>Degenerative changes observed in MRI are common in asymptomatic subjects and </a:t>
            </a:r>
            <a:r>
              <a:rPr lang="en-AU" sz="2800" b="1" dirty="0" err="1" smtClean="0">
                <a:solidFill>
                  <a:schemeClr val="bg1"/>
                </a:solidFill>
                <a:effectLst/>
              </a:rPr>
              <a:t>and</a:t>
            </a:r>
            <a:r>
              <a:rPr lang="en-AU" sz="2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AU" sz="2800" b="1" dirty="0">
                <a:solidFill>
                  <a:schemeClr val="bg1"/>
                </a:solidFill>
                <a:effectLst/>
              </a:rPr>
              <a:t>are not well correlated with neck </a:t>
            </a:r>
            <a:r>
              <a:rPr lang="en-AU" sz="2800" b="1" dirty="0" smtClean="0">
                <a:solidFill>
                  <a:schemeClr val="bg1"/>
                </a:solidFill>
                <a:effectLst/>
              </a:rPr>
              <a:t>pain</a:t>
            </a:r>
            <a:endParaRPr lang="en-A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58" y="8940829"/>
            <a:ext cx="12090485" cy="62375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Nordin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M,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Carragee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EJ, Hogg-Johnson S, et al. Assessment of Neck Pain and Its Associated Disorders: Results of the Bone and Joint Decade 2000-2010 Task Force on Neck Pain and Its Associated Disorders.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Spine. 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2008;33(4S):S101-S122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859722" y="304768"/>
            <a:ext cx="4714908" cy="3571900"/>
          </a:xfrm>
          <a:prstGeom prst="rect">
            <a:avLst/>
          </a:prstGeom>
          <a:blipFill dpi="0" rotWithShape="1">
            <a:blip r:embed="rId2" cstate="print">
              <a:alphaModFix amt="2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Palpation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768600"/>
            <a:ext cx="11430000" cy="4394216"/>
          </a:xfrm>
        </p:spPr>
        <p:txBody>
          <a:bodyPr/>
          <a:lstStyle/>
          <a:p>
            <a:r>
              <a:rPr lang="en-AU" dirty="0" smtClean="0"/>
              <a:t>Palpation of the most sensitive and restricted segment coincided with the side of pain and the region of symptoms in all subjects </a:t>
            </a:r>
          </a:p>
          <a:p>
            <a:r>
              <a:rPr lang="en-AU" dirty="0" smtClean="0"/>
              <a:t>Identified segment appeared markedly restricted with motion palpation in all cases </a:t>
            </a:r>
          </a:p>
          <a:p>
            <a:r>
              <a:rPr lang="en-AU" dirty="0" smtClean="0"/>
              <a:t>Lends support for the validity of palpation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732" y="7448568"/>
            <a:ext cx="12215898" cy="1571635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>
            <a:normAutofit/>
          </a:bodyPr>
          <a:lstStyle/>
          <a:p>
            <a:pPr marL="487672" indent="-487672" defTabSz="1300460" fontAlgn="auto">
              <a:spcBef>
                <a:spcPct val="20000"/>
              </a:spcBef>
              <a:spcAft>
                <a:spcPts val="0"/>
              </a:spcAft>
            </a:pPr>
            <a:r>
              <a:rPr lang="en-AU" sz="2800" b="1" dirty="0" smtClean="0"/>
              <a:t>Researcher was not blinded to the clinical picture of subjects</a:t>
            </a:r>
          </a:p>
          <a:p>
            <a:pPr marL="487672" indent="-487672" defTabSz="1300460" fontAlgn="auto">
              <a:spcBef>
                <a:spcPct val="20000"/>
              </a:spcBef>
              <a:spcAft>
                <a:spcPts val="0"/>
              </a:spcAft>
            </a:pPr>
            <a:r>
              <a:rPr lang="en-AU" sz="2800" b="1" dirty="0" smtClean="0">
                <a:solidFill>
                  <a:srgbClr val="000000"/>
                </a:solidFill>
              </a:rPr>
              <a:t>Concordance alone is therefore not convincing evidence of the reliability and validity of palpation</a:t>
            </a:r>
            <a:endParaRPr lang="en-AU" sz="40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59" y="406369"/>
            <a:ext cx="11704320" cy="1625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Etiology </a:t>
            </a:r>
            <a:r>
              <a:rPr lang="en-US" sz="5400" dirty="0"/>
              <a:t>and pathophysiology of somatic dysfunction are speculative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57" y="2743185"/>
            <a:ext cx="9055163" cy="4776821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Proposed </a:t>
            </a:r>
            <a:r>
              <a:rPr lang="en-US" dirty="0"/>
              <a:t>that segmental dysfunction is not a single clinical </a:t>
            </a:r>
            <a:r>
              <a:rPr lang="en-US" dirty="0" smtClean="0"/>
              <a:t>entity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potentially a </a:t>
            </a:r>
            <a:r>
              <a:rPr lang="en-US" sz="2600" dirty="0"/>
              <a:t>number of distinct pathologies and functional </a:t>
            </a:r>
            <a:r>
              <a:rPr lang="en-US" sz="2600" dirty="0" smtClean="0"/>
              <a:t>disturbances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related </a:t>
            </a:r>
            <a:r>
              <a:rPr lang="en-US" sz="2600" dirty="0"/>
              <a:t>by a natural history of strain and </a:t>
            </a:r>
            <a:r>
              <a:rPr lang="en-US" sz="2600" dirty="0" smtClean="0"/>
              <a:t>degeneration</a:t>
            </a:r>
          </a:p>
          <a:p>
            <a:pPr lvl="1">
              <a:spcBef>
                <a:spcPts val="0"/>
              </a:spcBef>
            </a:pPr>
            <a:endParaRPr lang="en-AU" dirty="0" smtClean="0"/>
          </a:p>
          <a:p>
            <a:pPr>
              <a:spcBef>
                <a:spcPts val="0"/>
              </a:spcBef>
            </a:pPr>
            <a:r>
              <a:rPr lang="en-AU" dirty="0" smtClean="0"/>
              <a:t>When acute, </a:t>
            </a:r>
            <a:r>
              <a:rPr lang="en-AU" dirty="0"/>
              <a:t>palpable signs </a:t>
            </a:r>
            <a:r>
              <a:rPr lang="en-AU" dirty="0" smtClean="0"/>
              <a:t>may </a:t>
            </a:r>
            <a:r>
              <a:rPr lang="en-AU" dirty="0"/>
              <a:t>be related to tissue inflammation, and range of motion disturbance to zygapophysial synovitis </a:t>
            </a:r>
            <a:r>
              <a:rPr lang="en-AU" dirty="0" smtClean="0"/>
              <a:t>&amp; </a:t>
            </a:r>
            <a:r>
              <a:rPr lang="en-AU" dirty="0"/>
              <a:t>effusion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357" y="8331225"/>
            <a:ext cx="12293686" cy="1177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indent="-650230"/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Fryer G. Intervertebral dysfunction: a discussion of the manipulable spinal lesion. </a:t>
            </a:r>
            <a:r>
              <a:rPr lang="en-AU" sz="1700" b="1" i="1" dirty="0">
                <a:solidFill>
                  <a:schemeClr val="tx1">
                    <a:lumMod val="75000"/>
                  </a:schemeClr>
                </a:solidFill>
              </a:rPr>
              <a:t>J Osteopath Med. 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2003;6(2):64-73.</a:t>
            </a:r>
          </a:p>
          <a:p>
            <a:pPr indent="-650230"/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Fryer G, Fossum C. Therapeutic mechanisms underlying muscle energy approaches. In: </a:t>
            </a:r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Fernández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-de-</a:t>
            </a:r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las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Peñas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 C, Arendt-Nielsen L, </a:t>
            </a:r>
            <a:r>
              <a:rPr lang="en-AU" sz="1700" b="1" dirty="0" err="1">
                <a:solidFill>
                  <a:schemeClr val="tx1">
                    <a:lumMod val="75000"/>
                  </a:schemeClr>
                </a:solidFill>
              </a:rPr>
              <a:t>Gerwin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 RD, eds. </a:t>
            </a:r>
            <a:r>
              <a:rPr lang="en-AU" sz="1700" b="1" i="1" dirty="0">
                <a:solidFill>
                  <a:schemeClr val="tx1">
                    <a:lumMod val="75000"/>
                  </a:schemeClr>
                </a:solidFill>
              </a:rPr>
              <a:t>Tension-type and </a:t>
            </a:r>
            <a:r>
              <a:rPr lang="en-AU" sz="1700" b="1" i="1" dirty="0" err="1">
                <a:solidFill>
                  <a:schemeClr val="tx1">
                    <a:lumMod val="75000"/>
                  </a:schemeClr>
                </a:solidFill>
              </a:rPr>
              <a:t>Cervicogenic</a:t>
            </a:r>
            <a:r>
              <a:rPr lang="en-AU" sz="1700" b="1" i="1" dirty="0">
                <a:solidFill>
                  <a:schemeClr val="tx1">
                    <a:lumMod val="75000"/>
                  </a:schemeClr>
                </a:solidFill>
              </a:rPr>
              <a:t> Headache: Pathophysiology, Diagnosis, and Management</a:t>
            </a:r>
            <a:r>
              <a:rPr lang="en-AU" sz="1700" b="1" dirty="0">
                <a:solidFill>
                  <a:schemeClr val="tx1">
                    <a:lumMod val="75000"/>
                  </a:schemeClr>
                </a:solidFill>
              </a:rPr>
              <a:t>. Sudbury, MA: Jones and Bartlett Publishers; 2009:221-229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2" descr="C:\Documents and Settings\e5003616\Desktop\Gary 2009\Conferences\Lausanne symposium\Resources\Whiplash figures\Vertebral canal and back muscles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7220" y="2780919"/>
            <a:ext cx="3454379" cy="402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Feasibility of recruitment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Feasible, but difficult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Within 48 hours of onset of pain</a:t>
            </a:r>
          </a:p>
          <a:p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In order to achieve a larger sample: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Create awareness of the study in a community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Longer recruitment period</a:t>
            </a:r>
          </a:p>
          <a:p>
            <a:pPr lvl="1">
              <a:spcBef>
                <a:spcPts val="600"/>
              </a:spcBef>
            </a:pPr>
            <a:r>
              <a:rPr lang="en-AU" sz="3200" dirty="0" smtClean="0"/>
              <a:t>Newspaper and radio advertising</a:t>
            </a:r>
            <a:endParaRPr lang="en-AU" sz="3200" dirty="0"/>
          </a:p>
        </p:txBody>
      </p:sp>
      <p:sp>
        <p:nvSpPr>
          <p:cNvPr id="4" name="Rectangle 3"/>
          <p:cNvSpPr/>
          <p:nvPr/>
        </p:nvSpPr>
        <p:spPr>
          <a:xfrm>
            <a:off x="9144018" y="0"/>
            <a:ext cx="3860782" cy="6096009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&amp; recommendations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60" y="3233726"/>
            <a:ext cx="11430000" cy="57277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Small sample size</a:t>
            </a:r>
          </a:p>
          <a:p>
            <a:pPr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Does not rule out inflammatory changes associated with acute neck pain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Low grade sprains of much larger joints can be occult to MRI and other imaging</a:t>
            </a:r>
          </a:p>
          <a:p>
            <a:pPr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Imaging with higher field strength systems may possibly detect very subtle inflammation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Tailored techniques at 3 Tesla (or even the ultra-high 7 </a:t>
            </a:r>
            <a:r>
              <a:rPr lang="en-US" sz="2800" dirty="0" err="1" smtClean="0"/>
              <a:t>tesla</a:t>
            </a:r>
            <a:r>
              <a:rPr lang="en-US" sz="2800" dirty="0" smtClean="0"/>
              <a:t>) 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Gadolinium IV-enhancement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60" y="3090850"/>
            <a:ext cx="11430000" cy="57277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Recruitment of subjects with acute ‘crick in the neck’ pain is difficult but feasible over a long data collection period</a:t>
            </a:r>
          </a:p>
          <a:p>
            <a:pPr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 No evidence of cervical joint inflammation was detected </a:t>
            </a:r>
          </a:p>
          <a:p>
            <a:pPr lvl="1">
              <a:spcBef>
                <a:spcPts val="600"/>
              </a:spcBef>
            </a:pPr>
            <a:r>
              <a:rPr lang="en-AU" sz="2800" dirty="0" smtClean="0"/>
              <a:t>a variety of degenerative features were identified which appeared incidental to the presenting complaint</a:t>
            </a:r>
          </a:p>
          <a:p>
            <a:pPr lvl="1"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If inflammatory changes exist in or around the cervical joints in subjects with acute neck pain, more sensitive imaging methods are required to detect it</a:t>
            </a:r>
          </a:p>
          <a:p>
            <a:pPr>
              <a:spcBef>
                <a:spcPts val="600"/>
              </a:spcBef>
            </a:pP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30236" y="3876668"/>
            <a:ext cx="11055350" cy="2090737"/>
          </a:xfrm>
        </p:spPr>
        <p:txBody>
          <a:bodyPr/>
          <a:lstStyle/>
          <a:p>
            <a:pPr algn="ct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716450" cy="4948238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AU" sz="2600" dirty="0">
              <a:solidFill>
                <a:prstClr val="white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45408" y="5448304"/>
            <a:ext cx="5000660" cy="4071966"/>
          </a:xfrm>
          <a:prstGeom prst="rect">
            <a:avLst/>
          </a:prstGeom>
          <a:blipFill dpi="0" rotWithShape="1">
            <a:blip r:embed="rId3" cstate="print">
              <a:alphaModFix amt="26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56" y="390596"/>
            <a:ext cx="12788944" cy="1625600"/>
          </a:xfrm>
        </p:spPr>
        <p:txBody>
          <a:bodyPr>
            <a:noAutofit/>
          </a:bodyPr>
          <a:lstStyle/>
          <a:p>
            <a:r>
              <a:rPr lang="en-AU" sz="4400" dirty="0"/>
              <a:t>Few studies have examined </a:t>
            </a:r>
            <a:r>
              <a:rPr lang="en-AU" sz="4400" dirty="0" smtClean="0"/>
              <a:t>volunteers with spinal pain &amp; dysfunction for signs of inflammation in deep </a:t>
            </a:r>
            <a:r>
              <a:rPr lang="en-AU" sz="4400" dirty="0"/>
              <a:t>spinal </a:t>
            </a:r>
            <a:r>
              <a:rPr lang="en-AU" sz="4400" dirty="0" smtClean="0"/>
              <a:t>structures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41586"/>
            <a:ext cx="11704320" cy="4378354"/>
          </a:xfrm>
        </p:spPr>
        <p:txBody>
          <a:bodyPr>
            <a:normAutofit/>
          </a:bodyPr>
          <a:lstStyle/>
          <a:p>
            <a:r>
              <a:rPr lang="en-AU" dirty="0" err="1" smtClean="0"/>
              <a:t>Nazarian</a:t>
            </a:r>
            <a:r>
              <a:rPr lang="en-AU" dirty="0" smtClean="0"/>
              <a:t> </a:t>
            </a:r>
            <a:r>
              <a:rPr lang="en-AU" i="1" dirty="0" smtClean="0"/>
              <a:t>et al</a:t>
            </a:r>
            <a:r>
              <a:rPr lang="en-AU" dirty="0" smtClean="0"/>
              <a:t>. used diagnostic ultrasound to detect signs of cervical and lumbar zygapophysial joint inflammation in patients with neck and LBP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Did not demonstrate abnormal </a:t>
            </a:r>
            <a:r>
              <a:rPr lang="en-AU" sz="2600" dirty="0" err="1" smtClean="0"/>
              <a:t>echogenicity</a:t>
            </a:r>
            <a:r>
              <a:rPr lang="en-AU" sz="2600" dirty="0" smtClean="0"/>
              <a:t> in or adjacent to these joints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Did not report the duration of symptoms, and it is likely the subjects were suffering </a:t>
            </a:r>
            <a:r>
              <a:rPr lang="en-AU" sz="2800" dirty="0" smtClean="0"/>
              <a:t>from sub-acute or chronic pain  </a:t>
            </a:r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5856" y="8575844"/>
            <a:ext cx="12788944" cy="86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Rhodes DW, Bishop PA. A review of diagnostic ultrasound of the spine and soft tissue.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J </a:t>
            </a:r>
            <a:r>
              <a:rPr lang="en-AU" sz="1600" b="1" i="1" dirty="0" err="1">
                <a:solidFill>
                  <a:schemeClr val="tx1">
                    <a:lumMod val="75000"/>
                  </a:schemeClr>
                </a:solidFill>
              </a:rPr>
              <a:t>Manip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AU" sz="1600" b="1" i="1" dirty="0" err="1">
                <a:solidFill>
                  <a:schemeClr val="tx1">
                    <a:lumMod val="75000"/>
                  </a:schemeClr>
                </a:solidFill>
              </a:rPr>
              <a:t>Physiol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AU" sz="1600" b="1" i="1" dirty="0" err="1">
                <a:solidFill>
                  <a:schemeClr val="tx1">
                    <a:lumMod val="75000"/>
                  </a:schemeClr>
                </a:solidFill>
              </a:rPr>
              <a:t>Ther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1997;20:267-273</a:t>
            </a:r>
          </a:p>
          <a:p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Nazarian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LN,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Zegel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HG, Gilbert KR,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Edell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 SL, Bakst BL, Goldberg BB. Paraspinal </a:t>
            </a:r>
            <a:r>
              <a:rPr lang="en-AU" sz="1600" b="1" dirty="0" err="1">
                <a:solidFill>
                  <a:schemeClr val="tx1">
                    <a:lumMod val="75000"/>
                  </a:schemeClr>
                </a:solidFill>
              </a:rPr>
              <a:t>ultrasonography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: lack of accuracy in evaluating patients with cervical or lumbar back pain.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</a:rPr>
              <a:t>J Ultrasound Med. </a:t>
            </a:r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1998;17:117-122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236" y="7234254"/>
            <a:ext cx="1078713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3200" b="1" dirty="0" smtClean="0"/>
              <a:t>Possible that zygapophysial joint effusion may only be evident in the very acute stage of joint injury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MRI in </a:t>
            </a:r>
            <a:r>
              <a:rPr lang="en-AU" dirty="0" err="1" smtClean="0"/>
              <a:t>arthritides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768600"/>
            <a:ext cx="11430000" cy="3608398"/>
          </a:xfrm>
        </p:spPr>
        <p:txBody>
          <a:bodyPr/>
          <a:lstStyle/>
          <a:p>
            <a:r>
              <a:rPr lang="en-US" dirty="0" smtClean="0"/>
              <a:t>Established as a sensitive and specific tool to detect </a:t>
            </a:r>
            <a:r>
              <a:rPr lang="en-US" dirty="0" err="1" smtClean="0"/>
              <a:t>sacroiliitis</a:t>
            </a:r>
            <a:endParaRPr lang="en-US" dirty="0" smtClean="0"/>
          </a:p>
          <a:p>
            <a:r>
              <a:rPr lang="en-US" dirty="0" smtClean="0"/>
              <a:t>Used to detect periarticular inflammation in the lumbar and thoracic spines of people with ankylosing spondylitis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294" y="8234386"/>
            <a:ext cx="127175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Lukas C, Braun J, van </a:t>
            </a:r>
            <a:r>
              <a:rPr lang="en-AU" sz="1700" b="1" dirty="0" err="1" smtClean="0">
                <a:solidFill>
                  <a:schemeClr val="tx1">
                    <a:lumMod val="75000"/>
                  </a:schemeClr>
                </a:solidFill>
              </a:rPr>
              <a:t>der</a:t>
            </a: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AU" sz="1700" b="1" dirty="0" err="1" smtClean="0">
                <a:solidFill>
                  <a:schemeClr val="tx1">
                    <a:lumMod val="75000"/>
                  </a:schemeClr>
                </a:solidFill>
              </a:rPr>
              <a:t>Heijde</a:t>
            </a: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 D, Hermann KG, </a:t>
            </a:r>
            <a:r>
              <a:rPr lang="en-AU" sz="1700" b="1" dirty="0" err="1" smtClean="0">
                <a:solidFill>
                  <a:schemeClr val="tx1">
                    <a:lumMod val="75000"/>
                  </a:schemeClr>
                </a:solidFill>
              </a:rPr>
              <a:t>Rudwaleit</a:t>
            </a: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 M, </a:t>
            </a:r>
            <a:r>
              <a:rPr lang="en-AU" sz="1700" b="1" dirty="0" err="1" smtClean="0">
                <a:solidFill>
                  <a:schemeClr val="tx1">
                    <a:lumMod val="75000"/>
                  </a:schemeClr>
                </a:solidFill>
              </a:rPr>
              <a:t>Ostergaard</a:t>
            </a: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 M, et al.: Scoring inflammatory activity of the spine by magnetic resonance imaging in ankylosing spondylitis: a </a:t>
            </a:r>
            <a:r>
              <a:rPr lang="en-AU" sz="1700" b="1" dirty="0" err="1" smtClean="0">
                <a:solidFill>
                  <a:schemeClr val="tx1">
                    <a:lumMod val="75000"/>
                  </a:schemeClr>
                </a:solidFill>
              </a:rPr>
              <a:t>multireader</a:t>
            </a: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 experiment. J </a:t>
            </a:r>
            <a:r>
              <a:rPr lang="en-AU" sz="1700" b="1" dirty="0" err="1" smtClean="0">
                <a:solidFill>
                  <a:schemeClr val="tx1">
                    <a:lumMod val="75000"/>
                  </a:schemeClr>
                </a:solidFill>
              </a:rPr>
              <a:t>Rheumatol</a:t>
            </a:r>
            <a:r>
              <a:rPr lang="en-AU" sz="1700" b="1" dirty="0" smtClean="0">
                <a:solidFill>
                  <a:schemeClr val="tx1">
                    <a:lumMod val="75000"/>
                  </a:schemeClr>
                </a:solidFill>
              </a:rPr>
              <a:t> 2007, 34:862-870.</a:t>
            </a:r>
          </a:p>
          <a:p>
            <a:pPr algn="l">
              <a:spcBef>
                <a:spcPts val="0"/>
              </a:spcBef>
            </a:pPr>
            <a:r>
              <a:rPr lang="en-US" sz="1700" b="1" dirty="0" smtClean="0">
                <a:solidFill>
                  <a:schemeClr val="tx1">
                    <a:lumMod val="75000"/>
                  </a:schemeClr>
                </a:solidFill>
              </a:rPr>
              <a:t>Hermann K-GA, </a:t>
            </a:r>
            <a:r>
              <a:rPr lang="en-US" sz="1700" b="1" dirty="0" err="1" smtClean="0">
                <a:solidFill>
                  <a:schemeClr val="tx1">
                    <a:lumMod val="75000"/>
                  </a:schemeClr>
                </a:solidFill>
              </a:rPr>
              <a:t>Althoff</a:t>
            </a:r>
            <a:r>
              <a:rPr lang="en-US" sz="1700" b="1" dirty="0" smtClean="0">
                <a:solidFill>
                  <a:schemeClr val="tx1">
                    <a:lumMod val="75000"/>
                  </a:schemeClr>
                </a:solidFill>
              </a:rPr>
              <a:t> CE, Schneider U, </a:t>
            </a:r>
            <a:r>
              <a:rPr lang="en-US" sz="1700" b="1" dirty="0" err="1" smtClean="0">
                <a:solidFill>
                  <a:schemeClr val="tx1">
                    <a:lumMod val="75000"/>
                  </a:schemeClr>
                </a:solidFill>
              </a:rPr>
              <a:t>Zühlsdorf</a:t>
            </a:r>
            <a:r>
              <a:rPr lang="en-US" sz="1700" b="1" dirty="0" smtClean="0">
                <a:solidFill>
                  <a:schemeClr val="tx1">
                    <a:lumMod val="75000"/>
                  </a:schemeClr>
                </a:solidFill>
              </a:rPr>
              <a:t> S, </a:t>
            </a:r>
            <a:r>
              <a:rPr lang="en-US" sz="1700" b="1" dirty="0" err="1" smtClean="0">
                <a:solidFill>
                  <a:schemeClr val="tx1">
                    <a:lumMod val="75000"/>
                  </a:schemeClr>
                </a:solidFill>
              </a:rPr>
              <a:t>Lembcke</a:t>
            </a:r>
            <a:r>
              <a:rPr lang="en-US" sz="1700" b="1" dirty="0" smtClean="0">
                <a:solidFill>
                  <a:schemeClr val="tx1">
                    <a:lumMod val="75000"/>
                  </a:schemeClr>
                </a:solidFill>
              </a:rPr>
              <a:t> A, Hamm B, et al.: Spinal Changes in Patients with </a:t>
            </a:r>
            <a:r>
              <a:rPr lang="en-US" sz="1700" b="1" dirty="0" err="1" smtClean="0">
                <a:solidFill>
                  <a:schemeClr val="tx1">
                    <a:lumMod val="75000"/>
                  </a:schemeClr>
                </a:solidFill>
              </a:rPr>
              <a:t>Spondyloarthritis</a:t>
            </a:r>
            <a:r>
              <a:rPr lang="en-US" sz="1700" b="1" dirty="0" smtClean="0">
                <a:solidFill>
                  <a:schemeClr val="tx1">
                    <a:lumMod val="75000"/>
                  </a:schemeClr>
                </a:solidFill>
              </a:rPr>
              <a:t>: Comparison of MR Imaging and Radiographic Appearances. </a:t>
            </a:r>
            <a:r>
              <a:rPr lang="en-US" sz="1700" b="1" i="1" dirty="0" err="1" smtClean="0">
                <a:solidFill>
                  <a:schemeClr val="tx1">
                    <a:lumMod val="75000"/>
                  </a:schemeClr>
                </a:solidFill>
              </a:rPr>
              <a:t>Radiographics</a:t>
            </a:r>
            <a:r>
              <a:rPr lang="en-US" sz="1700" b="1" dirty="0" smtClean="0">
                <a:solidFill>
                  <a:schemeClr val="tx1">
                    <a:lumMod val="75000"/>
                  </a:schemeClr>
                </a:solidFill>
              </a:rPr>
              <a:t> 2005, 25:559-569.</a:t>
            </a:r>
            <a:endParaRPr lang="en-AU" sz="17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84" y="6376998"/>
            <a:ext cx="1171583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Therefore, MRI may be useful in the detection of spinal inflammation in acute </a:t>
            </a:r>
            <a:r>
              <a:rPr lang="en-US" sz="3200" b="1" dirty="0" err="1" smtClean="0"/>
              <a:t>nontraumatic</a:t>
            </a:r>
            <a:r>
              <a:rPr lang="en-US" sz="3200" b="1" dirty="0" smtClean="0"/>
              <a:t> spinal pain</a:t>
            </a:r>
            <a:endParaRPr lang="en-A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236998" cy="1625600"/>
          </a:xfrm>
        </p:spPr>
        <p:txBody>
          <a:bodyPr/>
          <a:lstStyle/>
          <a:p>
            <a:r>
              <a:rPr lang="en-AU" dirty="0" smtClean="0"/>
              <a:t>Acute ‘crick in the neck’ pain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84" y="3090850"/>
            <a:ext cx="11704320" cy="4470433"/>
          </a:xfrm>
        </p:spPr>
        <p:txBody>
          <a:bodyPr/>
          <a:lstStyle/>
          <a:p>
            <a:pPr marL="487672" lvl="1" indent="-487672">
              <a:buFont typeface="Arial" pitchFamily="34" charset="0"/>
              <a:buChar char="•"/>
            </a:pPr>
            <a:r>
              <a:rPr lang="en-US" dirty="0" smtClean="0"/>
              <a:t>Acute neck pain with marked restricted motion (typically of rotation &amp; sidebending to side of pain)</a:t>
            </a:r>
          </a:p>
          <a:p>
            <a:pPr lvl="1"/>
            <a:r>
              <a:rPr lang="en-US" dirty="0" smtClean="0"/>
              <a:t>Benign self-limiting condition that affects adults </a:t>
            </a:r>
          </a:p>
          <a:p>
            <a:pPr lvl="1"/>
            <a:r>
              <a:rPr lang="en-US" dirty="0" smtClean="0"/>
              <a:t>Typically involves trivial or no trauma</a:t>
            </a:r>
          </a:p>
          <a:p>
            <a:pPr lvl="1"/>
            <a:r>
              <a:rPr lang="en-US" dirty="0" smtClean="0"/>
              <a:t>Clinical signs of acute somatic dysfunction (TART)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01674" y="7805758"/>
            <a:ext cx="10668075" cy="11818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dirty="0" smtClean="0"/>
              <a:t>May be an </a:t>
            </a:r>
            <a:r>
              <a:rPr lang="en-US" sz="3400" dirty="0"/>
              <a:t>ideal condition to explore deep spinal structures for signs of inflammation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8" y="0"/>
            <a:ext cx="3860782" cy="6096009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Aims of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AU" dirty="0" smtClean="0"/>
              <a:t>Examine the feasibility of recruiting subjects with acute neck pain of less than 48 hours duration</a:t>
            </a:r>
          </a:p>
          <a:p>
            <a:pPr marL="514350" indent="-514350">
              <a:spcBef>
                <a:spcPts val="0"/>
              </a:spcBef>
              <a:buSzPct val="80000"/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AU" dirty="0" smtClean="0"/>
              <a:t>Investigate the cervical spine with MRI for inflammation and joint effusion in subjects with acute neck pain </a:t>
            </a:r>
          </a:p>
          <a:p>
            <a:pPr marL="514350" indent="-514350">
              <a:spcBef>
                <a:spcPts val="0"/>
              </a:spcBef>
              <a:buSzPct val="80000"/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AU" dirty="0" smtClean="0"/>
              <a:t>Correlate abnormal MRI findings with palpatory findings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60" y="0"/>
            <a:ext cx="11430000" cy="2438400"/>
          </a:xfrm>
        </p:spPr>
        <p:txBody>
          <a:bodyPr/>
          <a:lstStyle/>
          <a:p>
            <a:r>
              <a:rPr lang="en-AU" dirty="0" smtClean="0"/>
              <a:t>Methods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90718"/>
            <a:ext cx="11704320" cy="74295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AU" sz="3200" b="1" dirty="0" smtClean="0"/>
              <a:t>Inclusion </a:t>
            </a:r>
            <a:r>
              <a:rPr lang="en-AU" sz="3200" b="1" dirty="0" smtClean="0"/>
              <a:t>criteria:</a:t>
            </a:r>
            <a:endParaRPr lang="en-AU" sz="3200" b="1" dirty="0" smtClean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Acute unilateral neck pain of less than 48 hours duration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Physical examination confirms 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/>
              <a:t>focal tenderness in cervical region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/>
              <a:t>painful limitation of full </a:t>
            </a:r>
            <a:r>
              <a:rPr lang="en-US" sz="2400" dirty="0" smtClean="0"/>
              <a:t>movement</a:t>
            </a:r>
            <a:endParaRPr lang="en-AU" sz="2400" dirty="0" smtClean="0"/>
          </a:p>
          <a:p>
            <a:pPr>
              <a:spcBef>
                <a:spcPts val="600"/>
              </a:spcBef>
            </a:pPr>
            <a:endParaRPr lang="en-AU" sz="2800" b="1" dirty="0" smtClean="0"/>
          </a:p>
          <a:p>
            <a:pPr>
              <a:spcBef>
                <a:spcPts val="600"/>
              </a:spcBef>
            </a:pPr>
            <a:r>
              <a:rPr lang="en-AU" sz="2800" b="1" dirty="0" smtClean="0"/>
              <a:t>E</a:t>
            </a:r>
            <a:r>
              <a:rPr lang="en-AU" sz="3200" b="1" dirty="0" smtClean="0"/>
              <a:t>xclusion criteria:</a:t>
            </a:r>
            <a:endParaRPr lang="en-AU" sz="2800" b="1" dirty="0" smtClean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Recent history of major trauma (e.g. whiplash)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Radiation of pain or neurological signs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Previous diagnosis of cervical disc prolapsed</a:t>
            </a:r>
            <a:endParaRPr lang="en-GB" sz="2800" dirty="0" smtClean="0"/>
          </a:p>
          <a:p>
            <a:pPr lvl="1">
              <a:spcBef>
                <a:spcPts val="600"/>
              </a:spcBef>
            </a:pPr>
            <a:r>
              <a:rPr lang="en-GB" sz="2800" dirty="0" smtClean="0"/>
              <a:t>U</a:t>
            </a:r>
            <a:r>
              <a:rPr lang="en-US" sz="2800" dirty="0" smtClean="0"/>
              <a:t>se of anti-inflammatory medication in the previous six hours</a:t>
            </a:r>
            <a:endParaRPr lang="en-AU" sz="2800" dirty="0" smtClean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Contraindications for MRI examination  such as cardiac pacemakers &amp; metal </a:t>
            </a:r>
            <a:r>
              <a:rPr lang="en-US" sz="2800" dirty="0" smtClean="0"/>
              <a:t>implants</a:t>
            </a:r>
          </a:p>
          <a:p>
            <a:pPr lvl="1">
              <a:spcBef>
                <a:spcPts val="600"/>
              </a:spcBef>
            </a:pPr>
            <a:endParaRPr lang="en-US" sz="2800" dirty="0" smtClean="0"/>
          </a:p>
          <a:p>
            <a:pPr lvl="1">
              <a:spcBef>
                <a:spcPts val="600"/>
              </a:spcBef>
            </a:pPr>
            <a:r>
              <a:rPr lang="en-GB" sz="2800" dirty="0" smtClean="0"/>
              <a:t>ATSU </a:t>
            </a:r>
            <a:r>
              <a:rPr lang="en-GB" sz="2800" dirty="0" smtClean="0"/>
              <a:t>IRB Ethics approval</a:t>
            </a:r>
            <a:endParaRPr lang="en-A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Procedure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84" y="2519346"/>
            <a:ext cx="11704320" cy="676658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AU" dirty="0" smtClean="0"/>
              <a:t>Posters and e-mails </a:t>
            </a:r>
            <a:r>
              <a:rPr lang="en-AU" dirty="0" smtClean="0"/>
              <a:t>for recruitment</a:t>
            </a:r>
            <a:endParaRPr lang="en-AU" dirty="0" smtClean="0"/>
          </a:p>
          <a:p>
            <a:pPr lvl="1">
              <a:spcBef>
                <a:spcPts val="600"/>
              </a:spcBef>
            </a:pPr>
            <a:r>
              <a:rPr lang="en-AU" sz="2600" dirty="0" smtClean="0"/>
              <a:t>N</a:t>
            </a:r>
            <a:r>
              <a:rPr lang="en-GB" sz="2600" dirty="0" err="1" smtClean="0"/>
              <a:t>ecessary</a:t>
            </a:r>
            <a:r>
              <a:rPr lang="en-GB" sz="2600" dirty="0" smtClean="0"/>
              <a:t> to create awareness of study so that individuals contact the researchers on the day of onset of pain </a:t>
            </a:r>
            <a:endParaRPr lang="en-AU" sz="2600" dirty="0" smtClean="0"/>
          </a:p>
          <a:p>
            <a:pPr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Physical examination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Pain severity, current &amp; worst (0-10 scale)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Active range of motion (ranked on 0-3 scale)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Side and spinal level of tenderness 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Segmental motion restriction (ranked on 0-2 scale)</a:t>
            </a:r>
          </a:p>
          <a:p>
            <a:pPr>
              <a:spcBef>
                <a:spcPts val="600"/>
              </a:spcBef>
            </a:pP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Blinded MRI examination 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Same day</a:t>
            </a:r>
          </a:p>
          <a:p>
            <a:pPr lvl="1">
              <a:spcBef>
                <a:spcPts val="600"/>
              </a:spcBef>
            </a:pPr>
            <a:r>
              <a:rPr lang="en-AU" sz="2600" dirty="0" smtClean="0"/>
              <a:t>Repeat in 2 weeks if positive findings</a:t>
            </a:r>
            <a:endParaRPr lang="en-AU" sz="26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859986" y="4090982"/>
          <a:ext cx="2759334" cy="3571867"/>
        </p:xfrm>
        <a:graphic>
          <a:graphicData uri="http://schemas.openxmlformats.org/presentationml/2006/ole">
            <p:oleObj spid="_x0000_s62466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Pages>0</Pages>
  <Words>2518</Words>
  <Characters>0</Characters>
  <Application>Microsoft Office PowerPoint</Application>
  <PresentationFormat>Custom</PresentationFormat>
  <Lines>0</Lines>
  <Paragraphs>376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Title &amp; Bullets</vt:lpstr>
      <vt:lpstr>Office Theme</vt:lpstr>
      <vt:lpstr>Acrobat Document</vt:lpstr>
      <vt:lpstr>Magnetic resonance imaging of subjects with acute unilateral neck pain and restricted motion:  a feasibility study</vt:lpstr>
      <vt:lpstr>Introduction </vt:lpstr>
      <vt:lpstr>Etiology and pathophysiology of somatic dysfunction are speculative</vt:lpstr>
      <vt:lpstr>Few studies have examined volunteers with spinal pain &amp; dysfunction for signs of inflammation in deep spinal structures</vt:lpstr>
      <vt:lpstr>MRI in arthritides</vt:lpstr>
      <vt:lpstr>Acute ‘crick in the neck’ pain</vt:lpstr>
      <vt:lpstr>Aims of study</vt:lpstr>
      <vt:lpstr>Methods</vt:lpstr>
      <vt:lpstr>Procedure</vt:lpstr>
      <vt:lpstr>MRI examination</vt:lpstr>
      <vt:lpstr>Slide 11</vt:lpstr>
      <vt:lpstr>Slide 12</vt:lpstr>
      <vt:lpstr>Slide 13</vt:lpstr>
      <vt:lpstr>Slide 14</vt:lpstr>
      <vt:lpstr>Slide 15</vt:lpstr>
      <vt:lpstr>MRI analysis</vt:lpstr>
      <vt:lpstr>Results</vt:lpstr>
      <vt:lpstr>Results</vt:lpstr>
      <vt:lpstr>Results</vt:lpstr>
      <vt:lpstr>MRI findings</vt:lpstr>
      <vt:lpstr>MRI findings</vt:lpstr>
      <vt:lpstr>Slide 22</vt:lpstr>
      <vt:lpstr>Slide 23</vt:lpstr>
      <vt:lpstr>Slide 24</vt:lpstr>
      <vt:lpstr>Slide 25</vt:lpstr>
      <vt:lpstr>Discussion</vt:lpstr>
      <vt:lpstr>Zygapophysial joint has been implicated as a major pain generator in chronic cervical and LBP</vt:lpstr>
      <vt:lpstr>Minor pathologies were detected in all subjects</vt:lpstr>
      <vt:lpstr>Palpation</vt:lpstr>
      <vt:lpstr>Feasibility of recruitment</vt:lpstr>
      <vt:lpstr>Limitations &amp; recommendations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Step Screen</dc:title>
  <dc:subject/>
  <dc:creator/>
  <cp:keywords/>
  <dc:description/>
  <cp:lastModifiedBy>GF</cp:lastModifiedBy>
  <cp:revision>95</cp:revision>
  <dcterms:modified xsi:type="dcterms:W3CDTF">2010-05-28T10:44:14Z</dcterms:modified>
</cp:coreProperties>
</file>